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0" r:id="rId4"/>
    <p:sldId id="261" r:id="rId5"/>
    <p:sldId id="262" r:id="rId6"/>
    <p:sldId id="264" r:id="rId7"/>
    <p:sldId id="268" r:id="rId8"/>
    <p:sldId id="269" r:id="rId9"/>
    <p:sldId id="267" r:id="rId10"/>
    <p:sldId id="270" r:id="rId11"/>
    <p:sldId id="273" r:id="rId12"/>
    <p:sldId id="271" r:id="rId13"/>
    <p:sldId id="272" r:id="rId14"/>
    <p:sldId id="274" r:id="rId15"/>
    <p:sldId id="25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9;&#1087;&#1077;&#1083;&#1086;&#1074;_&#1052;_&#1042;\Desktop\&#1056;&#1072;&#1073;&#1086;&#1090;&#1072;\&#1058;&#1077;&#1082;&#1091;&#1097;&#1080;&#1077;%20&#1076;&#1077;&#1083;&#1072;\&#1055;&#1085;&#1077;&#1074;&#1084;&#1086;&#1085;&#1080;&#1103;%20&#1052;&#1086;&#1105;\&#1044;&#1083;&#1103;%20&#1075;&#1088;&#1072;&#1092;&#1080;&#1082;&#1086;&#107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4.0461018576181854E-2"/>
          <c:y val="2.2791929766937235E-2"/>
          <c:w val="0.90920689801937804"/>
          <c:h val="0.9257805074543100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Лист4!$A$47:$A$67</c:f>
              <c:numCache>
                <c:formatCode>dd/mm</c:formatCode>
                <c:ptCount val="21"/>
                <c:pt idx="0">
                  <c:v>44211</c:v>
                </c:pt>
                <c:pt idx="1">
                  <c:v>44212</c:v>
                </c:pt>
                <c:pt idx="2">
                  <c:v>44213</c:v>
                </c:pt>
                <c:pt idx="3">
                  <c:v>44214</c:v>
                </c:pt>
                <c:pt idx="4">
                  <c:v>44215</c:v>
                </c:pt>
                <c:pt idx="5">
                  <c:v>44216</c:v>
                </c:pt>
                <c:pt idx="6">
                  <c:v>44217</c:v>
                </c:pt>
                <c:pt idx="7">
                  <c:v>44218</c:v>
                </c:pt>
                <c:pt idx="8">
                  <c:v>44219</c:v>
                </c:pt>
                <c:pt idx="9">
                  <c:v>44220</c:v>
                </c:pt>
                <c:pt idx="10">
                  <c:v>44221</c:v>
                </c:pt>
                <c:pt idx="11">
                  <c:v>44222</c:v>
                </c:pt>
                <c:pt idx="12">
                  <c:v>44223</c:v>
                </c:pt>
                <c:pt idx="13">
                  <c:v>44224</c:v>
                </c:pt>
                <c:pt idx="14">
                  <c:v>44225</c:v>
                </c:pt>
                <c:pt idx="15">
                  <c:v>44226</c:v>
                </c:pt>
                <c:pt idx="16">
                  <c:v>44227</c:v>
                </c:pt>
                <c:pt idx="17">
                  <c:v>44228</c:v>
                </c:pt>
                <c:pt idx="18">
                  <c:v>44229</c:v>
                </c:pt>
                <c:pt idx="19">
                  <c:v>44230</c:v>
                </c:pt>
                <c:pt idx="20">
                  <c:v>44231</c:v>
                </c:pt>
              </c:numCache>
            </c:numRef>
          </c:cat>
          <c:val>
            <c:numRef>
              <c:f>Лист4!$I$47:$I$67</c:f>
              <c:numCache>
                <c:formatCode>General</c:formatCode>
                <c:ptCount val="21"/>
                <c:pt idx="0">
                  <c:v>7</c:v>
                </c:pt>
                <c:pt idx="1">
                  <c:v>12</c:v>
                </c:pt>
                <c:pt idx="2">
                  <c:v>15</c:v>
                </c:pt>
                <c:pt idx="3">
                  <c:v>19</c:v>
                </c:pt>
                <c:pt idx="4">
                  <c:v>25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34</c:v>
                </c:pt>
                <c:pt idx="9">
                  <c:v>38</c:v>
                </c:pt>
                <c:pt idx="10">
                  <c:v>49</c:v>
                </c:pt>
                <c:pt idx="11">
                  <c:v>51</c:v>
                </c:pt>
                <c:pt idx="12">
                  <c:v>60</c:v>
                </c:pt>
                <c:pt idx="13">
                  <c:v>103</c:v>
                </c:pt>
                <c:pt idx="14">
                  <c:v>170</c:v>
                </c:pt>
                <c:pt idx="15">
                  <c:v>171</c:v>
                </c:pt>
                <c:pt idx="16">
                  <c:v>243</c:v>
                </c:pt>
                <c:pt idx="17">
                  <c:v>328</c:v>
                </c:pt>
                <c:pt idx="18">
                  <c:v>475</c:v>
                </c:pt>
                <c:pt idx="19">
                  <c:v>632</c:v>
                </c:pt>
                <c:pt idx="20">
                  <c:v>892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39-4C4A-B1D8-6D48DA63AB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271901120"/>
        <c:axId val="271901512"/>
      </c:barChart>
      <c:dateAx>
        <c:axId val="271901120"/>
        <c:scaling>
          <c:orientation val="minMax"/>
        </c:scaling>
        <c:delete val="0"/>
        <c:axPos val="b"/>
        <c:numFmt formatCode="dd/mm" sourceLinked="1"/>
        <c:majorTickMark val="out"/>
        <c:minorTickMark val="none"/>
        <c:tickLblPos val="nextTo"/>
        <c:crossAx val="271901512"/>
        <c:crosses val="autoZero"/>
        <c:auto val="1"/>
        <c:lblOffset val="100"/>
        <c:baseTimeUnit val="days"/>
      </c:dateAx>
      <c:valAx>
        <c:axId val="271901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1901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91E3-3117-4C7C-83BB-CCA433C8FA44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4FBDF-D46E-4A67-A217-E1354DE3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00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91E3-3117-4C7C-83BB-CCA433C8FA44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4FBDF-D46E-4A67-A217-E1354DE3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41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91E3-3117-4C7C-83BB-CCA433C8FA44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4FBDF-D46E-4A67-A217-E1354DE3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85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91E3-3117-4C7C-83BB-CCA433C8FA44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4FBDF-D46E-4A67-A217-E1354DE3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2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91E3-3117-4C7C-83BB-CCA433C8FA44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4FBDF-D46E-4A67-A217-E1354DE3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3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91E3-3117-4C7C-83BB-CCA433C8FA44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4FBDF-D46E-4A67-A217-E1354DE3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91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91E3-3117-4C7C-83BB-CCA433C8FA44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4FBDF-D46E-4A67-A217-E1354DE3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996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91E3-3117-4C7C-83BB-CCA433C8FA44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4FBDF-D46E-4A67-A217-E1354DE3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95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91E3-3117-4C7C-83BB-CCA433C8FA44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4FBDF-D46E-4A67-A217-E1354DE3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284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91E3-3117-4C7C-83BB-CCA433C8FA44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4FBDF-D46E-4A67-A217-E1354DE3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3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F91E3-3117-4C7C-83BB-CCA433C8FA44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4FBDF-D46E-4A67-A217-E1354DE3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907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F91E3-3117-4C7C-83BB-CCA433C8FA44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4FBDF-D46E-4A67-A217-E1354DE3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61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hyperlink" Target="https://static-1.rosminzdrav.ru/system/attachments/attaches/000/049/300/large/a242ba9e-086c-40d6-be03-cde1d16455cb.jpg?1580310335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227" y="337751"/>
            <a:ext cx="11500022" cy="388826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заболеваемости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новым видом коронавируса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9860" y="4917989"/>
            <a:ext cx="9144000" cy="823784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г.Полевской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311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26" y="268675"/>
            <a:ext cx="11678697" cy="628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28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63" y="206161"/>
            <a:ext cx="11615352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56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47" y="303934"/>
            <a:ext cx="6218788" cy="276877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947" y="2995289"/>
            <a:ext cx="6450226" cy="3510792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403" y="303934"/>
            <a:ext cx="5365188" cy="2911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654" y="3391178"/>
            <a:ext cx="5412260" cy="31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57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55372"/>
            <a:ext cx="4184822" cy="4518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385" y="255372"/>
            <a:ext cx="6691626" cy="1873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627" y="2129183"/>
            <a:ext cx="6962384" cy="18472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385" y="4002994"/>
            <a:ext cx="6691626" cy="17878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57" y="3402242"/>
            <a:ext cx="4587826" cy="244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1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83" y="178058"/>
            <a:ext cx="8708568" cy="6531426"/>
          </a:xfrm>
        </p:spPr>
      </p:pic>
    </p:spTree>
    <p:extLst>
      <p:ext uri="{BB962C8B-B14F-4D97-AF65-F5344CB8AC3E}">
        <p14:creationId xmlns:p14="http://schemas.microsoft.com/office/powerpoint/2010/main" val="2553099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0" y="202771"/>
            <a:ext cx="5361878" cy="6459840"/>
          </a:xfrm>
          <a:prstGeom prst="rect">
            <a:avLst/>
          </a:prstGeom>
        </p:spPr>
      </p:pic>
      <p:pic>
        <p:nvPicPr>
          <p:cNvPr id="5" name="Объект 1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781" y="203073"/>
            <a:ext cx="3631504" cy="645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31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99" y="3381632"/>
            <a:ext cx="2343371" cy="34022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04" y="3122141"/>
            <a:ext cx="4244887" cy="3179806"/>
          </a:xfrm>
          <a:prstGeom prst="rect">
            <a:avLst/>
          </a:prstGeom>
        </p:spPr>
      </p:pic>
      <p:pic>
        <p:nvPicPr>
          <p:cNvPr id="8" name="Рисунок 7" descr="https://static-3.rosminzdrav.ru/system/attachments/attaches/000/049/300/preview/a242ba9e-086c-40d6-be03-cde1d16455cb.jpg?1580310335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82" y="189470"/>
            <a:ext cx="4642279" cy="299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70" y="189470"/>
            <a:ext cx="4248321" cy="282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18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169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Коронавирусы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136822"/>
            <a:ext cx="5715000" cy="546992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Coronaviridae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— семейство, включающее на январь 2020 года 40 видов вирусов, объединённых в 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подсемейства,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поражают человека, кошек, птиц, собак, крупный рогатый скот, свиней и зайцев.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вирус был выделен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1960 году.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вид вируса (2019-ncoV) был зафиксирован в декабре прошлого года в Китае в городе Ухань, провинции Хубэй, когда были зафиксированы первые случаи заболевания пневмонией нового типа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2018193"/>
            <a:ext cx="5657850" cy="3707438"/>
          </a:xfrm>
        </p:spPr>
      </p:pic>
    </p:spTree>
    <p:extLst>
      <p:ext uri="{BB962C8B-B14F-4D97-AF65-F5344CB8AC3E}">
        <p14:creationId xmlns:p14="http://schemas.microsoft.com/office/powerpoint/2010/main" val="151838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039" y="365125"/>
            <a:ext cx="11590637" cy="74698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Эпидемиологическая ситуация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3039" y="1227438"/>
            <a:ext cx="5437246" cy="5214551"/>
          </a:xfrm>
          <a:prstGeom prst="rect">
            <a:avLst/>
          </a:prstGeom>
        </p:spPr>
      </p:pic>
      <p:pic>
        <p:nvPicPr>
          <p:cNvPr id="7" name="Объект 6" descr="C:\Users\Поспелов_М_В\Desktop\Работа\Текущие дела\Пневмония Моё\Распространение в мире.jpe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2640" t="5175" r="1844" b="28214"/>
          <a:stretch>
            <a:fillRect/>
          </a:stretch>
        </p:blipFill>
        <p:spPr bwMode="auto">
          <a:xfrm>
            <a:off x="5848866" y="1589903"/>
            <a:ext cx="6054210" cy="421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3123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135" y="365126"/>
            <a:ext cx="11796584" cy="58222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вспышки новой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 инфекции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2019-nCoV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751" y="947738"/>
            <a:ext cx="8986156" cy="56515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414523" y="1079157"/>
            <a:ext cx="2456201" cy="5544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Роспотребнадзора РФ на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13.02.2020г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мире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45169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подтверждённых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случая, в т.ч. В КНР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44730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подтверждённых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случая,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1114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 летальным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исходом,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185037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наблюдением </a:t>
            </a:r>
          </a:p>
        </p:txBody>
      </p:sp>
    </p:spTree>
    <p:extLst>
      <p:ext uri="{BB962C8B-B14F-4D97-AF65-F5344CB8AC3E}">
        <p14:creationId xmlns:p14="http://schemas.microsoft.com/office/powerpoint/2010/main" val="3444210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7753" y="280731"/>
            <a:ext cx="5659822" cy="82391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случаев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280731"/>
            <a:ext cx="5780902" cy="82391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регистрируемых ежедневно случаев в КНР</a:t>
            </a:r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8" y="1243913"/>
            <a:ext cx="5659437" cy="5296929"/>
          </a:xfrm>
          <a:prstGeom prst="rect">
            <a:avLst/>
          </a:prstGeom>
          <a:noFill/>
        </p:spPr>
      </p:pic>
      <p:pic>
        <p:nvPicPr>
          <p:cNvPr id="8" name="Объект 3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243912"/>
            <a:ext cx="5781675" cy="5296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2448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363237" y="435235"/>
          <a:ext cx="5098449" cy="6186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67684" y="65903"/>
            <a:ext cx="4266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150" dirty="0">
                <a:latin typeface="Times New Roman" panose="02020603050405020304" pitchFamily="18" charset="0"/>
                <a:ea typeface="Andale Sans UI"/>
              </a:rPr>
              <a:t>Общее количество выписанных больных 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1163" y="435236"/>
            <a:ext cx="6170751" cy="627036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969212" y="131806"/>
            <a:ext cx="388002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180340" algn="ctr">
              <a:lnSpc>
                <a:spcPct val="115000"/>
              </a:lnSpc>
              <a:spcAft>
                <a:spcPts val="0"/>
              </a:spcAft>
            </a:pPr>
            <a:r>
              <a:rPr lang="ru-RU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Летальность (%) в КНР</a:t>
            </a:r>
            <a:endParaRPr lang="ru-RU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47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751" y="313038"/>
            <a:ext cx="11590638" cy="6104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симптомы заболевания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повышение температуры тела, кашель сухой или с небольшим количеством мокроты, ощущение сдавленности в грудной клетке и одышка.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передачи: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воздушно-капельный (выделение вируса при кашле, чихании, разговоре), воздушно-пылевой, контактный.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передачи: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воздух, пищевые продукты, предметы обихода.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Инкубационный период: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2 до 14 суток, чаще 2-7 суток (точных данных нет на текущий момент).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патогенетическое, симптоматическое.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Восприимчивость и особенности клинического течения: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естественная восприимчивость людей высокая, к возбудителю восприимчивы все возрастные группы населения. Наиболее тяжелое течение наблюдает у лиц старше 50 лет и имеющих хронические сопутствующие заболевания.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917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4" y="194533"/>
            <a:ext cx="11602039" cy="6528081"/>
          </a:xfrm>
        </p:spPr>
      </p:pic>
    </p:spTree>
    <p:extLst>
      <p:ext uri="{BB962C8B-B14F-4D97-AF65-F5344CB8AC3E}">
        <p14:creationId xmlns:p14="http://schemas.microsoft.com/office/powerpoint/2010/main" val="13423557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178</Words>
  <Application>Microsoft Office PowerPoint</Application>
  <PresentationFormat>Широкоэкранный</PresentationFormat>
  <Paragraphs>24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Andale Sans UI</vt:lpstr>
      <vt:lpstr>Arial</vt:lpstr>
      <vt:lpstr>Calibri</vt:lpstr>
      <vt:lpstr>Calibri Light</vt:lpstr>
      <vt:lpstr>Tahoma</vt:lpstr>
      <vt:lpstr>Times New Roman</vt:lpstr>
      <vt:lpstr>Тема Office</vt:lpstr>
      <vt:lpstr>О заболеваемости  новым видом коронавируса </vt:lpstr>
      <vt:lpstr>Презентация PowerPoint</vt:lpstr>
      <vt:lpstr>Коронавирусы </vt:lpstr>
      <vt:lpstr>Эпидемиологическая ситуация</vt:lpstr>
      <vt:lpstr>Хронология вспышки новой коронавирусной инфекции 2019-nCoV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заболеваемости  новым видом коронавируса </dc:title>
  <dc:creator>Бабанова Анна Владимировна</dc:creator>
  <cp:lastModifiedBy>Бабанова Анна Владимировна</cp:lastModifiedBy>
  <cp:revision>7</cp:revision>
  <dcterms:created xsi:type="dcterms:W3CDTF">2020-02-12T11:55:58Z</dcterms:created>
  <dcterms:modified xsi:type="dcterms:W3CDTF">2020-02-12T15:52:25Z</dcterms:modified>
</cp:coreProperties>
</file>