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6" r:id="rId19"/>
    <p:sldId id="267" r:id="rId20"/>
    <p:sldId id="268" r:id="rId21"/>
    <p:sldId id="269" r:id="rId22"/>
    <p:sldId id="270" r:id="rId23"/>
    <p:sldId id="271" r:id="rId24"/>
    <p:sldId id="280" r:id="rId25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5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2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949940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4250726"/>
            <a:ext cx="8689976" cy="659025"/>
          </a:xfrm>
        </p:spPr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УСЛОВИЯХ</a:t>
            </a:r>
          </a:p>
          <a:p>
            <a:pPr algn="r"/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299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435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игровые упражнения для развития речевого дыхания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72823914"/>
              </p:ext>
            </p:extLst>
          </p:nvPr>
        </p:nvGraphicFramePr>
        <p:xfrm>
          <a:off x="914400" y="1612900"/>
          <a:ext cx="10363200" cy="4175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1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2800" b="0" i="1" u="sng" dirty="0" smtClean="0"/>
                        <a:t>Футбол</a:t>
                      </a:r>
                      <a:r>
                        <a:rPr lang="ru-RU" sz="2800" b="0" i="1" u="sng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кусочка ваты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скатайте шарик. Это мяч. Ворота – два кубика или карандаша. Ребёнок дует на «мяч», пытаясь «забить гол», ватный шарик должен оказаться между кубиками (карандашами).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29" y="2095500"/>
            <a:ext cx="4871571" cy="359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1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323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5129618"/>
              </p:ext>
            </p:extLst>
          </p:nvPr>
        </p:nvGraphicFramePr>
        <p:xfrm>
          <a:off x="914400" y="952500"/>
          <a:ext cx="10363200" cy="52752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3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Ветряная мельница </a:t>
                      </a:r>
                      <a:endParaRPr kumimoji="0" lang="ru-RU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7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необходима игрушка – вертушка. Ребёнок дует на лопасти игрушки, взрослый сопровождает его</a:t>
                      </a:r>
                      <a:r>
                        <a:rPr lang="ru-RU" sz="2800" baseline="0" dirty="0" smtClean="0"/>
                        <a:t> действия стихотворением:</a:t>
                      </a:r>
                    </a:p>
                    <a:p>
                      <a:pPr algn="just"/>
                      <a:endParaRPr lang="ru-RU" sz="2800" baseline="0" dirty="0" smtClean="0"/>
                    </a:p>
                    <a:p>
                      <a:pPr algn="l"/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Ветер дуть не ленится,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Трудится, не спит.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Мелет, мелет мельница,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Крыльями скрипит.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498600"/>
            <a:ext cx="3340100" cy="468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0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688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68660232"/>
              </p:ext>
            </p:extLst>
          </p:nvPr>
        </p:nvGraphicFramePr>
        <p:xfrm>
          <a:off x="901700" y="889001"/>
          <a:ext cx="10363200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7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0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Снегопад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8133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снежинки из ваты или вырезать из бумаги. Предложи-те ребёнку устроить снегопад у себя дома. Положите «снежинку</a:t>
                      </a:r>
                      <a:r>
                        <a:rPr lang="ru-RU" sz="2800" baseline="0" dirty="0" smtClean="0"/>
                        <a:t>» ему </a:t>
                      </a:r>
                      <a:r>
                        <a:rPr lang="ru-RU" sz="2800" dirty="0" smtClean="0"/>
                        <a:t>на ладошку и предложите сдуть её.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Падают первые с неба снежинки,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Лёгкие-лёгкие, словно пушинки,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Медленно, плавно на землю ложатся,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Чудным ковром под ногами искрятся.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8" y="1562100"/>
            <a:ext cx="4777535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52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66391850"/>
              </p:ext>
            </p:extLst>
          </p:nvPr>
        </p:nvGraphicFramePr>
        <p:xfrm>
          <a:off x="914400" y="9652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2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Листопад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Вырезать из цветной бумаги осенние листья. Предложите ребёнку устроить дома осенний листопад - дунуть на листочки так, чтобы они полетели.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endParaRPr lang="ru-RU" sz="2800" dirty="0" smtClean="0"/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Утром мы во двор идём –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Листья сыплются дождём,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Под ногами шелестят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 летят, летят, летят …</a:t>
                      </a:r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58" y="1511301"/>
            <a:ext cx="3651188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0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434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50795801"/>
              </p:ext>
            </p:extLst>
          </p:nvPr>
        </p:nvGraphicFramePr>
        <p:xfrm>
          <a:off x="914400" y="533400"/>
          <a:ext cx="10363200" cy="57209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4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59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28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AC339A">
                            <a:lumMod val="50000"/>
                          </a:srgbClr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На лугу среди цветов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порхают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Разноцветные кругом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Крылышки мелькают</a:t>
                      </a:r>
                      <a:r>
                        <a:rPr kumimoji="0" lang="ru-RU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          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Вырезать из бумаги одну или несколько бабочек. К каждой бабочке привязать нитку и прикрепить так, чтобы они висели на уровне лица ребёнка.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Взрослый предлагает подуть –</a:t>
                      </a:r>
                      <a:r>
                        <a:rPr lang="ru-RU" sz="2800" dirty="0" smtClean="0"/>
                        <a:t> сделать плавный длительный выдох, чтобы бабочки «полетели».</a:t>
                      </a:r>
                    </a:p>
                    <a:p>
                      <a:pPr algn="just"/>
                      <a:endParaRPr lang="ru-RU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7" y="1060450"/>
            <a:ext cx="4886833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06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22728165"/>
              </p:ext>
            </p:extLst>
          </p:nvPr>
        </p:nvGraphicFramePr>
        <p:xfrm>
          <a:off x="914400" y="863600"/>
          <a:ext cx="10363200" cy="53924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8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7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Кораблик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вместе с ребёнком бумажный кораблик, опустить его в таз с водой. Ребёнок двигает кораблик с помощью плавного длительного выдоха.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Я кораблик смастерил, 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 воде его пустил.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Ты</a:t>
                      </a:r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плыви, кораблик мой, </a:t>
                      </a:r>
                    </a:p>
                    <a:p>
                      <a:pPr algn="just"/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 потом вернись домой.</a:t>
                      </a:r>
                    </a:p>
                    <a:p>
                      <a:pPr algn="just"/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1" y="1455738"/>
            <a:ext cx="4765145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95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61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64111735"/>
              </p:ext>
            </p:extLst>
          </p:nvPr>
        </p:nvGraphicFramePr>
        <p:xfrm>
          <a:off x="914400" y="8763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Шторм в стакане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1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</a:t>
                      </a:r>
                      <a:r>
                        <a:rPr lang="ru-RU" sz="2800" baseline="0" dirty="0" smtClean="0"/>
                        <a:t> игры необходима соломинка для коктейля и стакан с водой. Соломинка кладется на середину широкого языка, а её конец опускается в стакан с водой. Ребёнок дует через соломинку, чтобы вода забурлила. Необходимо следить, чтобы щеки не надувались.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33457"/>
            <a:ext cx="1963504" cy="4700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2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307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22974478"/>
              </p:ext>
            </p:extLst>
          </p:nvPr>
        </p:nvGraphicFramePr>
        <p:xfrm>
          <a:off x="914400" y="622300"/>
          <a:ext cx="10363200" cy="54889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03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Чей пароход гудит лучше?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956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необходимы стеклянные пузырьки – один берёт взрослый, а другой</a:t>
                      </a:r>
                      <a:r>
                        <a:rPr lang="ru-RU" sz="2800" baseline="0" dirty="0" smtClean="0"/>
                        <a:t> даёт ребёнку. Поднести пузырёк к подбородку, слегка высунуть кончик языка так, чтобы он касался края горлышка, и подуть. Струя воздуха должна быть длительной и идти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посередине языка.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Получается  звук,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похожий на гудок.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154935"/>
            <a:ext cx="4147334" cy="401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4257799"/>
            <a:ext cx="1137443" cy="184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072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91978"/>
            <a:ext cx="10364451" cy="9473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Фонетическая зарядка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001794"/>
            <a:ext cx="10363826" cy="3789405"/>
          </a:xfrm>
        </p:spPr>
        <p:txBody>
          <a:bodyPr/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Артикуляция гласных А, О, У, И.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Произношение (</a:t>
            </a:r>
            <a:r>
              <a:rPr lang="ru-RU" sz="4000" i="1" cap="none" dirty="0" err="1" smtClean="0">
                <a:solidFill>
                  <a:srgbClr val="002060"/>
                </a:solidFill>
              </a:rPr>
              <a:t>пропевание</a:t>
            </a:r>
            <a:r>
              <a:rPr lang="ru-RU" sz="4000" i="1" cap="none" dirty="0" smtClean="0">
                <a:solidFill>
                  <a:srgbClr val="002060"/>
                </a:solidFill>
              </a:rPr>
              <a:t>) гласных и их сочетаний.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Соотнесение гласных звуков с буквами.</a:t>
            </a:r>
            <a:endParaRPr lang="ru-RU" sz="4000" i="1" cap="non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25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«А»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41426814"/>
              </p:ext>
            </p:extLst>
          </p:nvPr>
        </p:nvGraphicFramePr>
        <p:xfrm>
          <a:off x="914400" y="1392238"/>
          <a:ext cx="10363200" cy="49770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668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Открывает кукла рот, </a:t>
                      </a:r>
                    </a:p>
                    <a:p>
                      <a:pPr algn="ctr"/>
                      <a:r>
                        <a:rPr lang="ru-RU" sz="2400" i="1" dirty="0" smtClean="0"/>
                        <a:t>Громко песенку поёт.     </a:t>
                      </a:r>
                    </a:p>
                    <a:p>
                      <a:pPr algn="ctr"/>
                      <a:r>
                        <a:rPr lang="ru-RU" sz="2400" i="1" dirty="0" smtClean="0"/>
                        <a:t>Эта</a:t>
                      </a:r>
                      <a:r>
                        <a:rPr lang="ru-RU" sz="2400" i="1" baseline="0" dirty="0" smtClean="0"/>
                        <a:t> песенка проста: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«А-а-а-а»</a:t>
                      </a:r>
                      <a:endParaRPr lang="ru-RU" sz="24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0219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168" y="2963063"/>
            <a:ext cx="2517556" cy="339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383" y="2963063"/>
            <a:ext cx="2200438" cy="340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171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753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9458344"/>
              </p:ext>
            </p:extLst>
          </p:nvPr>
        </p:nvGraphicFramePr>
        <p:xfrm>
          <a:off x="914400" y="1128834"/>
          <a:ext cx="10363200" cy="53263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031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Шарик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Я надул воздушный шарик.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Укусил</a:t>
                      </a:r>
                      <a:r>
                        <a:rPr lang="ru-RU" sz="2400" i="0" u="none" baseline="0" dirty="0" smtClean="0"/>
                        <a:t> его комарик.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Лопнул шарик! Не беда, 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Новый шар надую я.</a:t>
                      </a:r>
                      <a:endParaRPr lang="ru-RU" sz="2400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61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933" y="3314025"/>
            <a:ext cx="2094994" cy="29961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190" y="3314026"/>
            <a:ext cx="3642810" cy="29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17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429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006359"/>
              </p:ext>
            </p:extLst>
          </p:nvPr>
        </p:nvGraphicFramePr>
        <p:xfrm>
          <a:off x="966952" y="1292773"/>
          <a:ext cx="10363200" cy="50124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1326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В лесу волку</a:t>
                      </a:r>
                      <a:r>
                        <a:rPr lang="ru-RU" sz="2400" i="1" baseline="0" dirty="0" smtClean="0"/>
                        <a:t> холодно, 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 лесу волку голодно.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Вот и воет на луну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Зимней ночью: у-у-у-у</a:t>
                      </a:r>
                      <a:endParaRPr lang="ru-RU" sz="2400" i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91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3122876"/>
            <a:ext cx="2483234" cy="313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512" y="3122876"/>
            <a:ext cx="1379532" cy="310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493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88884"/>
            <a:ext cx="10364451" cy="67266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буквы «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а»,«У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3525932"/>
              </p:ext>
            </p:extLst>
          </p:nvPr>
        </p:nvGraphicFramePr>
        <p:xfrm>
          <a:off x="914400" y="1051034"/>
          <a:ext cx="10363200" cy="51500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6524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Заблудились мы в лесу</a:t>
                      </a:r>
                    </a:p>
                    <a:p>
                      <a:r>
                        <a:rPr lang="ru-RU" sz="2400" i="1" dirty="0" smtClean="0"/>
                        <a:t>И кричим:</a:t>
                      </a:r>
                      <a:r>
                        <a:rPr lang="ru-RU" sz="2400" i="1" baseline="0" dirty="0" smtClean="0"/>
                        <a:t> «А-у! А-у!»</a:t>
                      </a:r>
                    </a:p>
                    <a:p>
                      <a:r>
                        <a:rPr lang="ru-RU" sz="2400" i="1" baseline="0" dirty="0" smtClean="0"/>
                        <a:t>Никто не отзывается,</a:t>
                      </a:r>
                    </a:p>
                    <a:p>
                      <a:r>
                        <a:rPr lang="ru-RU" sz="2400" i="1" baseline="0" dirty="0" smtClean="0"/>
                        <a:t>Лишь эхо откликается:</a:t>
                      </a:r>
                    </a:p>
                    <a:p>
                      <a:r>
                        <a:rPr lang="ru-RU" sz="2400" i="1" baseline="0" dirty="0" smtClean="0"/>
                        <a:t>«А-у! А-у!»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Как кричат малышки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Дочурки и сынишки?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Целый день «У-а!», «У-а!»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Вот и все слова.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3545">
                <a:tc>
                  <a:txBody>
                    <a:bodyPr/>
                    <a:lstStyle/>
                    <a:p>
                      <a:endParaRPr lang="ru-RU" sz="2400" i="1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i="1" baseline="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15" y="3642390"/>
            <a:ext cx="2118798" cy="251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553" y="3659517"/>
            <a:ext cx="3399856" cy="249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329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15878795"/>
              </p:ext>
            </p:extLst>
          </p:nvPr>
        </p:nvGraphicFramePr>
        <p:xfrm>
          <a:off x="914400" y="1400175"/>
          <a:ext cx="10363200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Оля плачет и кричит – 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Зубик у неё болит.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О-о-о!</a:t>
                      </a:r>
                    </a:p>
                    <a:p>
                      <a:endParaRPr lang="ru-RU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11" y="2932386"/>
            <a:ext cx="3536294" cy="339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659" y="1501384"/>
            <a:ext cx="982060" cy="143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91" y="3024844"/>
            <a:ext cx="3116196" cy="330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704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896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56403086"/>
              </p:ext>
            </p:extLst>
          </p:nvPr>
        </p:nvGraphicFramePr>
        <p:xfrm>
          <a:off x="914400" y="1474788"/>
          <a:ext cx="10363200" cy="466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«</a:t>
                      </a:r>
                      <a:r>
                        <a:rPr lang="ru-RU" sz="2400" i="1" dirty="0" err="1" smtClean="0"/>
                        <a:t>Иии-го-го</a:t>
                      </a:r>
                      <a:r>
                        <a:rPr lang="ru-RU" sz="2400" i="1" dirty="0" smtClean="0"/>
                        <a:t>!» – </a:t>
                      </a:r>
                    </a:p>
                    <a:p>
                      <a:r>
                        <a:rPr lang="ru-RU" sz="2400" i="1" dirty="0" smtClean="0"/>
                        <a:t>Кричит ребёнок.</a:t>
                      </a:r>
                    </a:p>
                    <a:p>
                      <a:r>
                        <a:rPr lang="ru-RU" sz="2400" i="1" dirty="0" smtClean="0"/>
                        <a:t>Значит это жеребёнок.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58" y="3060138"/>
            <a:ext cx="478044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470" y="1575183"/>
            <a:ext cx="5924550" cy="131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72" y="3060138"/>
            <a:ext cx="359059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629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7578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 !!!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5270500"/>
            <a:ext cx="10363826" cy="5206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607" y="931860"/>
            <a:ext cx="2805668" cy="290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50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5720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24217322"/>
              </p:ext>
            </p:extLst>
          </p:nvPr>
        </p:nvGraphicFramePr>
        <p:xfrm>
          <a:off x="914400" y="1301750"/>
          <a:ext cx="10363200" cy="50825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Толстячки и худышки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Не устала ты пока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Покажи, моя рука: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правая щека,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левая щека.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801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87" y="3493204"/>
            <a:ext cx="3945272" cy="2688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192" y="3493204"/>
            <a:ext cx="3792150" cy="26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5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37752"/>
            <a:ext cx="10364451" cy="71669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06290813"/>
              </p:ext>
            </p:extLst>
          </p:nvPr>
        </p:nvGraphicFramePr>
        <p:xfrm>
          <a:off x="914400" y="1054445"/>
          <a:ext cx="10363200" cy="55440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6031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Дудочка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Вытянули губки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И дудим на дудке</a:t>
                      </a:r>
                      <a:endParaRPr lang="ru-RU" sz="2400" dirty="0"/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Заиграла дудочка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Дудочка-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погудочка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Весело играет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Деток созывает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9" y="3937103"/>
            <a:ext cx="2162845" cy="25122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882" y="3937103"/>
            <a:ext cx="3719232" cy="25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77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50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8337036"/>
              </p:ext>
            </p:extLst>
          </p:nvPr>
        </p:nvGraphicFramePr>
        <p:xfrm>
          <a:off x="914400" y="1070920"/>
          <a:ext cx="10363200" cy="548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25029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Лягушки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Вот понравится лягушкам: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Тянем губы прямо к ушкам!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Потяну – и перестану,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нисколько не устану.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Губы не напряжены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рас-слаб-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ны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i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0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578" y="3994043"/>
            <a:ext cx="2402929" cy="240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2" y="3994043"/>
            <a:ext cx="2799288" cy="24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36606"/>
            <a:ext cx="10364451" cy="68087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91573418"/>
              </p:ext>
            </p:extLst>
          </p:nvPr>
        </p:nvGraphicFramePr>
        <p:xfrm>
          <a:off x="914400" y="1260390"/>
          <a:ext cx="10363200" cy="5154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7937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Бегемот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Бегемот разинул рот –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Булки просит бегемот</a:t>
                      </a:r>
                    </a:p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Ам-ам-ам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2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951" y="3028357"/>
            <a:ext cx="2581156" cy="32437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858" y="3028357"/>
            <a:ext cx="2336052" cy="32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10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28368"/>
            <a:ext cx="10364451" cy="733167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2799979"/>
              </p:ext>
            </p:extLst>
          </p:nvPr>
        </p:nvGraphicFramePr>
        <p:xfrm>
          <a:off x="914400" y="1227438"/>
          <a:ext cx="10363200" cy="51651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038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Лопата 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губу язык клади,</a:t>
                      </a:r>
                    </a:p>
                    <a:p>
                      <a:pPr algn="ctr"/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Пя-пя-пя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произноси.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Язык расслабляется,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Лопатка получается.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7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78" y="3352542"/>
            <a:ext cx="2347328" cy="2967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318" y="3352542"/>
            <a:ext cx="2125363" cy="296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61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70703"/>
            <a:ext cx="10364451" cy="626075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30145977"/>
              </p:ext>
            </p:extLst>
          </p:nvPr>
        </p:nvGraphicFramePr>
        <p:xfrm>
          <a:off x="914400" y="1186249"/>
          <a:ext cx="10363200" cy="52853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5953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Киска лакает молоко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Киске дали молока.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 лакает как она?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Кисонька поела,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Песенку запела: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Мяу – мяу!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582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782" y="3666513"/>
            <a:ext cx="2325359" cy="2696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44" y="3666513"/>
            <a:ext cx="2081784" cy="26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02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44843"/>
            <a:ext cx="10364451" cy="65078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11624879"/>
              </p:ext>
            </p:extLst>
          </p:nvPr>
        </p:nvGraphicFramePr>
        <p:xfrm>
          <a:off x="914400" y="1095632"/>
          <a:ext cx="10363200" cy="53545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60681">
                <a:tc>
                  <a:txBody>
                    <a:bodyPr/>
                    <a:lstStyle/>
                    <a:p>
                      <a:r>
                        <a:rPr lang="ru-RU" sz="2400" b="0" i="1" u="sng" dirty="0" smtClean="0"/>
                        <a:t>Барабанщик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очень занят,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барабанит: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Та-та-та, та-та-та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Мы везём собой кота.</a:t>
                      </a:r>
                      <a:endParaRPr lang="ru-RU" sz="2400" b="1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39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617" y="3024821"/>
            <a:ext cx="2487826" cy="3425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795" y="3045318"/>
            <a:ext cx="3264842" cy="340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28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1279</TotalTime>
  <Words>722</Words>
  <Application>Microsoft Office PowerPoint</Application>
  <PresentationFormat>Широкоэкранный</PresentationFormat>
  <Paragraphs>299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Noto Sans</vt:lpstr>
      <vt:lpstr>Times New Roman</vt:lpstr>
      <vt:lpstr>Tw Cen MT</vt:lpstr>
      <vt:lpstr>Капля</vt:lpstr>
      <vt:lpstr>Артикуляционная гимнастика  </vt:lpstr>
      <vt:lpstr>Упражнения для мышц щёк</vt:lpstr>
      <vt:lpstr>Упражнения для мышц щёк</vt:lpstr>
      <vt:lpstr>Упражнения для губ</vt:lpstr>
      <vt:lpstr>Упражнения для губ</vt:lpstr>
      <vt:lpstr>Упражнения для языка</vt:lpstr>
      <vt:lpstr>Упражнения для языка</vt:lpstr>
      <vt:lpstr>Упражнения для языка</vt:lpstr>
      <vt:lpstr>Упражнения для языка</vt:lpstr>
      <vt:lpstr>игры и игровые упражнения для развития речевого дыхания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Фонетическая зарядка</vt:lpstr>
      <vt:lpstr>Звук и буква «А»</vt:lpstr>
      <vt:lpstr>Звук и буква «У»</vt:lpstr>
      <vt:lpstr>Звуки и буквы «а»,«У»</vt:lpstr>
      <vt:lpstr>Звук и буква «О»</vt:lpstr>
      <vt:lpstr>Звук и буква «и»</vt:lpstr>
      <vt:lpstr>      Молодец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  В ДОМАШНИХ УСЛОВИЯХ</dc:title>
  <dc:creator>школа</dc:creator>
  <cp:lastModifiedBy>денис новоселов</cp:lastModifiedBy>
  <cp:revision>62</cp:revision>
  <cp:lastPrinted>2020-04-06T11:51:34Z</cp:lastPrinted>
  <dcterms:created xsi:type="dcterms:W3CDTF">2017-12-25T09:39:27Z</dcterms:created>
  <dcterms:modified xsi:type="dcterms:W3CDTF">2020-04-09T06:46:43Z</dcterms:modified>
</cp:coreProperties>
</file>